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75" r:id="rId13"/>
    <p:sldId id="268" r:id="rId14"/>
    <p:sldId id="269" r:id="rId15"/>
    <p:sldId id="273" r:id="rId16"/>
    <p:sldId id="266" r:id="rId17"/>
    <p:sldId id="270" r:id="rId18"/>
    <p:sldId id="271" r:id="rId19"/>
    <p:sldId id="272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AE84C0-CCC3-44ED-B9D3-98FBA10736FC}" v="9" dt="2024-07-05T09:25:11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Fricker" userId="7225ee6b6addfe3b" providerId="LiveId" clId="{AEAE84C0-CCC3-44ED-B9D3-98FBA10736FC}"/>
    <pc:docChg chg="undo custSel addSld modSld">
      <pc:chgData name="Matthew Fricker" userId="7225ee6b6addfe3b" providerId="LiveId" clId="{AEAE84C0-CCC3-44ED-B9D3-98FBA10736FC}" dt="2024-07-05T09:28:49.413" v="500" actId="20577"/>
      <pc:docMkLst>
        <pc:docMk/>
      </pc:docMkLst>
      <pc:sldChg chg="modSp mod">
        <pc:chgData name="Matthew Fricker" userId="7225ee6b6addfe3b" providerId="LiveId" clId="{AEAE84C0-CCC3-44ED-B9D3-98FBA10736FC}" dt="2024-07-05T09:28:49.413" v="500" actId="20577"/>
        <pc:sldMkLst>
          <pc:docMk/>
          <pc:sldMk cId="2654629545" sldId="265"/>
        </pc:sldMkLst>
        <pc:spChg chg="mod">
          <ac:chgData name="Matthew Fricker" userId="7225ee6b6addfe3b" providerId="LiveId" clId="{AEAE84C0-CCC3-44ED-B9D3-98FBA10736FC}" dt="2024-07-05T09:28:49.413" v="500" actId="20577"/>
          <ac:spMkLst>
            <pc:docMk/>
            <pc:sldMk cId="2654629545" sldId="265"/>
            <ac:spMk id="3" creationId="{478E1B6B-C406-AD48-B493-13BDDF502E99}"/>
          </ac:spMkLst>
        </pc:spChg>
      </pc:sldChg>
      <pc:sldChg chg="addSp delSp mod">
        <pc:chgData name="Matthew Fricker" userId="7225ee6b6addfe3b" providerId="LiveId" clId="{AEAE84C0-CCC3-44ED-B9D3-98FBA10736FC}" dt="2024-07-05T08:59:26.811" v="127" actId="22"/>
        <pc:sldMkLst>
          <pc:docMk/>
          <pc:sldMk cId="3317696665" sldId="272"/>
        </pc:sldMkLst>
        <pc:spChg chg="add del">
          <ac:chgData name="Matthew Fricker" userId="7225ee6b6addfe3b" providerId="LiveId" clId="{AEAE84C0-CCC3-44ED-B9D3-98FBA10736FC}" dt="2024-07-05T08:59:26.811" v="127" actId="22"/>
          <ac:spMkLst>
            <pc:docMk/>
            <pc:sldMk cId="3317696665" sldId="272"/>
            <ac:spMk id="6" creationId="{0B68D433-EB74-1E88-EF30-6B8BD4B602EC}"/>
          </ac:spMkLst>
        </pc:spChg>
      </pc:sldChg>
      <pc:sldChg chg="addSp delSp modSp mod">
        <pc:chgData name="Matthew Fricker" userId="7225ee6b6addfe3b" providerId="LiveId" clId="{AEAE84C0-CCC3-44ED-B9D3-98FBA10736FC}" dt="2024-07-04T15:21:52.566" v="125" actId="14100"/>
        <pc:sldMkLst>
          <pc:docMk/>
          <pc:sldMk cId="2259486776" sldId="273"/>
        </pc:sldMkLst>
        <pc:spChg chg="mod">
          <ac:chgData name="Matthew Fricker" userId="7225ee6b6addfe3b" providerId="LiveId" clId="{AEAE84C0-CCC3-44ED-B9D3-98FBA10736FC}" dt="2024-07-04T15:19:50.094" v="117" actId="20577"/>
          <ac:spMkLst>
            <pc:docMk/>
            <pc:sldMk cId="2259486776" sldId="273"/>
            <ac:spMk id="6" creationId="{308B0250-244E-F563-F348-1A760EA3B883}"/>
          </ac:spMkLst>
        </pc:spChg>
        <pc:picChg chg="del mod">
          <ac:chgData name="Matthew Fricker" userId="7225ee6b6addfe3b" providerId="LiveId" clId="{AEAE84C0-CCC3-44ED-B9D3-98FBA10736FC}" dt="2024-07-04T15:01:56.705" v="27" actId="478"/>
          <ac:picMkLst>
            <pc:docMk/>
            <pc:sldMk cId="2259486776" sldId="273"/>
            <ac:picMk id="5" creationId="{96882C15-B827-E1AE-6361-F31954B75F6A}"/>
          </ac:picMkLst>
        </pc:picChg>
        <pc:picChg chg="add del mod">
          <ac:chgData name="Matthew Fricker" userId="7225ee6b6addfe3b" providerId="LiveId" clId="{AEAE84C0-CCC3-44ED-B9D3-98FBA10736FC}" dt="2024-07-04T15:20:48.790" v="118" actId="478"/>
          <ac:picMkLst>
            <pc:docMk/>
            <pc:sldMk cId="2259486776" sldId="273"/>
            <ac:picMk id="8" creationId="{7B72629C-7D74-65CA-C2A9-2F26A86F247B}"/>
          </ac:picMkLst>
        </pc:picChg>
        <pc:picChg chg="add mod">
          <ac:chgData name="Matthew Fricker" userId="7225ee6b6addfe3b" providerId="LiveId" clId="{AEAE84C0-CCC3-44ED-B9D3-98FBA10736FC}" dt="2024-07-04T15:21:52.566" v="125" actId="14100"/>
          <ac:picMkLst>
            <pc:docMk/>
            <pc:sldMk cId="2259486776" sldId="273"/>
            <ac:picMk id="10" creationId="{7F1C55BE-B11A-AF08-C61C-0F52D0FFB3E4}"/>
          </ac:picMkLst>
        </pc:picChg>
      </pc:sldChg>
      <pc:sldChg chg="addSp delSp modSp new mod">
        <pc:chgData name="Matthew Fricker" userId="7225ee6b6addfe3b" providerId="LiveId" clId="{AEAE84C0-CCC3-44ED-B9D3-98FBA10736FC}" dt="2024-07-05T09:24:03.042" v="436" actId="22"/>
        <pc:sldMkLst>
          <pc:docMk/>
          <pc:sldMk cId="3993492232" sldId="276"/>
        </pc:sldMkLst>
        <pc:spChg chg="mod">
          <ac:chgData name="Matthew Fricker" userId="7225ee6b6addfe3b" providerId="LiveId" clId="{AEAE84C0-CCC3-44ED-B9D3-98FBA10736FC}" dt="2024-07-05T08:59:43.725" v="182" actId="20577"/>
          <ac:spMkLst>
            <pc:docMk/>
            <pc:sldMk cId="3993492232" sldId="276"/>
            <ac:spMk id="2" creationId="{29A3AEC6-2905-401D-3DC7-1757AA150575}"/>
          </ac:spMkLst>
        </pc:spChg>
        <pc:spChg chg="mod">
          <ac:chgData name="Matthew Fricker" userId="7225ee6b6addfe3b" providerId="LiveId" clId="{AEAE84C0-CCC3-44ED-B9D3-98FBA10736FC}" dt="2024-07-05T09:02:09.749" v="434" actId="20577"/>
          <ac:spMkLst>
            <pc:docMk/>
            <pc:sldMk cId="3993492232" sldId="276"/>
            <ac:spMk id="3" creationId="{AF01F74E-499C-90FB-8CFA-0E5234709060}"/>
          </ac:spMkLst>
        </pc:spChg>
        <pc:spChg chg="add del">
          <ac:chgData name="Matthew Fricker" userId="7225ee6b6addfe3b" providerId="LiveId" clId="{AEAE84C0-CCC3-44ED-B9D3-98FBA10736FC}" dt="2024-07-05T09:24:03.042" v="436" actId="22"/>
          <ac:spMkLst>
            <pc:docMk/>
            <pc:sldMk cId="3993492232" sldId="276"/>
            <ac:spMk id="5" creationId="{A59C0A41-3F8C-8993-2CC7-42AECE01A92C}"/>
          </ac:spMkLst>
        </pc:spChg>
      </pc:sldChg>
      <pc:sldChg chg="addSp delSp modSp new mod">
        <pc:chgData name="Matthew Fricker" userId="7225ee6b6addfe3b" providerId="LiveId" clId="{AEAE84C0-CCC3-44ED-B9D3-98FBA10736FC}" dt="2024-07-05T09:26:02.014" v="495" actId="478"/>
        <pc:sldMkLst>
          <pc:docMk/>
          <pc:sldMk cId="1789189202" sldId="277"/>
        </pc:sldMkLst>
        <pc:spChg chg="del mod">
          <ac:chgData name="Matthew Fricker" userId="7225ee6b6addfe3b" providerId="LiveId" clId="{AEAE84C0-CCC3-44ED-B9D3-98FBA10736FC}" dt="2024-07-05T09:26:02.014" v="495" actId="478"/>
          <ac:spMkLst>
            <pc:docMk/>
            <pc:sldMk cId="1789189202" sldId="277"/>
            <ac:spMk id="2" creationId="{BC59AB1F-AE6F-A109-5346-91326D226667}"/>
          </ac:spMkLst>
        </pc:spChg>
        <pc:spChg chg="del">
          <ac:chgData name="Matthew Fricker" userId="7225ee6b6addfe3b" providerId="LiveId" clId="{AEAE84C0-CCC3-44ED-B9D3-98FBA10736FC}" dt="2024-07-05T09:24:58.377" v="484" actId="478"/>
          <ac:spMkLst>
            <pc:docMk/>
            <pc:sldMk cId="1789189202" sldId="277"/>
            <ac:spMk id="3" creationId="{0A0DF406-0AFB-918D-4BC9-54BE1931246B}"/>
          </ac:spMkLst>
        </pc:spChg>
        <pc:picChg chg="add mod">
          <ac:chgData name="Matthew Fricker" userId="7225ee6b6addfe3b" providerId="LiveId" clId="{AEAE84C0-CCC3-44ED-B9D3-98FBA10736FC}" dt="2024-07-05T09:25:11.115" v="487" actId="1076"/>
          <ac:picMkLst>
            <pc:docMk/>
            <pc:sldMk cId="1789189202" sldId="277"/>
            <ac:picMk id="1026" creationId="{787219F9-B91E-4991-0AD8-5615455DAE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580AB-63F8-9FEA-26B6-B39902E03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A4B0D-8FC9-ABB8-C400-AF513C475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8524-3A4D-4C1F-4008-17698DD5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BFB8-BA5E-6005-A499-107DEAA5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67D9C-8647-595C-9D9B-76B58EB1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27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AEFE-042A-2F41-BB59-F9995122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446F2-6D86-3366-7B37-E2BDDAAA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F310B-C0A8-7C6D-89C2-84ED4921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9C177-15BF-E5CD-3394-584D33B3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091CB-8CD8-7D32-66CD-58CAD66F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5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8E859-6EBF-C890-B40B-6D74A69AF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787A4-37B2-BED9-9E06-B2615D36F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02C5-7607-9BFB-D301-4F46F2E3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C464-7F64-1F77-B132-00FC265C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F778-467B-8781-4DF7-CD4FA2A4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EBBE-DFE4-EEF0-0486-754D7A35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21FC-5842-3098-3742-09EF1025C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B2578-3431-D143-08C6-E7D699FB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7ADDF-208E-3ABB-8EA6-4189FD17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171B-898F-6E4E-EC4F-C3A5B121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65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E7F1-EA1F-1C58-5981-16FEEB6D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C2296-340B-845A-7B49-1EA641CE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73F88-6A6F-946C-1190-868C300C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E283A-F4BD-AC5F-3A9A-0C80EE7F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90A8-1959-6C9A-7A63-EDB099FF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58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0E11-ABCF-4E60-D89E-A6356296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F76ED-DE62-DB4A-9614-E5379BDA8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F17B3-220B-D554-B3F8-A9074A967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47B78-8855-07EF-BA85-7480E5EC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7449C-B691-DC2D-FFEF-2A8E4020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400AD-5AA3-C702-57BC-12512786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9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A3E4-6263-48C5-BC9D-BD0CE507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CEA38-AA7D-4EDE-2E62-91094EF16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7A1FC-FA4B-4FF4-3498-A3BB1D35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B397B-8B2A-0260-AEED-FD8B952F0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940E0-F418-F2AA-AD1E-4897A8B68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FF9F5-9FF1-9249-8B93-D079E42B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AC58B-A11C-97E7-F311-5205B65E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A0962-489E-5E3D-0B4C-4761EEC0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3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F93E-9273-E868-BEB5-C02BA2F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0055A-44B6-0E38-7A82-2D7B09BA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87400-25A5-D947-9645-6DE27A1B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6421B-C5CC-FB26-2420-4ACAA2BF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9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D37CE-853D-3E87-FF85-40738BEF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C2456-F4F5-3649-A1CD-7AB70D59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536D7-24E1-70DA-C2E3-A0D34782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4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D829-8584-EB8C-C4A7-5588AFC9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55C1-536E-0ACC-F50E-966AA3957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8049F-188F-1A5B-C8EC-9F705537E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3056B-246B-CCA0-0F0F-A29E981C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C3580-D367-6D44-20E1-2785AFE2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BAA8C-B4E9-660B-A6B8-950B9AF2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37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A0C-C235-E9CA-8D03-0DBF10DD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062E9-C276-D762-E3C0-8CA1809D0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78313-9DCD-88CB-B930-5ED041771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C691E-C11D-A077-CB53-3C4C6B8F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91E0F-A77B-F752-622D-A34CC884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5284C-C21A-EE7D-8D4D-29F75D11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7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86A52-6B7D-C828-E84D-BD973F6E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5C04-81D7-97E0-7C99-075D8C42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4E518-B5AE-B87F-FDA1-4B8901E9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77CB1-009C-4B51-970C-C67E0094EEDE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73E0E-EFCD-1CF4-07F2-4CAB14BDA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C99BE-5551-B74C-EA4B-EAF39058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6B68A-357B-4751-BBE4-6BD71268A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0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undefined">
            <a:extLst>
              <a:ext uri="{FF2B5EF4-FFF2-40B4-BE49-F238E27FC236}">
                <a16:creationId xmlns:a16="http://schemas.microsoft.com/office/drawing/2014/main" id="{3FBFA9E1-1CEC-7B06-A6F5-3AD7E65BC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C8728-00D5-75EC-4D29-0B40272E2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7736" y="0"/>
            <a:ext cx="9144000" cy="1187387"/>
          </a:xfrm>
        </p:spPr>
        <p:txBody>
          <a:bodyPr/>
          <a:lstStyle/>
          <a:p>
            <a:r>
              <a:rPr lang="en-GB" dirty="0"/>
              <a:t>Election ‘24 in Data: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2AE79-32F7-2953-725F-D7B6E49A9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80963"/>
            <a:ext cx="9144000" cy="1655762"/>
          </a:xfrm>
        </p:spPr>
        <p:txBody>
          <a:bodyPr/>
          <a:lstStyle/>
          <a:p>
            <a:r>
              <a:rPr lang="en-GB" dirty="0"/>
              <a:t>A Data Storytelling project by Matthew Fricker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AE6E448-1AE9-8281-B713-B9223144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84190"/>
            <a:ext cx="2095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ortrait photograph of Keir Starmer">
            <a:extLst>
              <a:ext uri="{FF2B5EF4-FFF2-40B4-BE49-F238E27FC236}">
                <a16:creationId xmlns:a16="http://schemas.microsoft.com/office/drawing/2014/main" id="{293066EF-145D-3F3F-B73F-4532EECB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82" y="1884190"/>
            <a:ext cx="2294382" cy="28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8F5F733-0B52-C95D-CA29-552A5431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10" y="1884190"/>
            <a:ext cx="2129938" cy="28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undefined">
            <a:extLst>
              <a:ext uri="{FF2B5EF4-FFF2-40B4-BE49-F238E27FC236}">
                <a16:creationId xmlns:a16="http://schemas.microsoft.com/office/drawing/2014/main" id="{1ED5488C-646C-3D05-4510-511E5C95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36" y="1884190"/>
            <a:ext cx="2040841" cy="28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4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E9E9-9B9D-2B3A-1E1E-765B4E7C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0"/>
            <a:ext cx="9930384" cy="1325563"/>
          </a:xfrm>
        </p:spPr>
        <p:txBody>
          <a:bodyPr/>
          <a:lstStyle/>
          <a:p>
            <a:r>
              <a:rPr lang="en-GB" dirty="0"/>
              <a:t>More in Common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C8924-EC92-35D1-A928-C2E5BE02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9804E-B4BE-D101-C312-CE633454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97" y="-1371600"/>
            <a:ext cx="4719941" cy="8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0601-59CB-73F1-F7C9-BCCF94A6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Comparing the models – Where they agree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01260-A37E-C12A-D491-21ED394EFFA0}"/>
              </a:ext>
            </a:extLst>
          </p:cNvPr>
          <p:cNvSpPr txBox="1"/>
          <p:nvPr/>
        </p:nvSpPr>
        <p:spPr>
          <a:xfrm>
            <a:off x="640080" y="1325563"/>
            <a:ext cx="110459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GB" sz="3600" dirty="0"/>
              <a:t>471 of 632 seats had unanimous agreement</a:t>
            </a:r>
          </a:p>
          <a:p>
            <a:pPr marL="571500" indent="-571500">
              <a:buFontTx/>
              <a:buChar char="-"/>
            </a:pPr>
            <a:endParaRPr lang="en-GB" sz="3600" dirty="0"/>
          </a:p>
          <a:p>
            <a:pPr marL="571500" indent="-571500">
              <a:buFontTx/>
              <a:buChar char="-"/>
            </a:pPr>
            <a:r>
              <a:rPr lang="en-GB" sz="3600" dirty="0"/>
              <a:t>Labour and the Lib Dems making gains at the expense of the Conservatives</a:t>
            </a:r>
          </a:p>
          <a:p>
            <a:pPr marL="571500" indent="-571500">
              <a:buFontTx/>
              <a:buChar char="-"/>
            </a:pPr>
            <a:endParaRPr lang="en-GB" sz="3600" dirty="0"/>
          </a:p>
          <a:p>
            <a:pPr marL="571500" indent="-571500">
              <a:buFontTx/>
              <a:buChar char="-"/>
            </a:pPr>
            <a:r>
              <a:rPr lang="en-GB" sz="3600" dirty="0"/>
              <a:t>Nigel Farage winning in Clacton</a:t>
            </a:r>
          </a:p>
          <a:p>
            <a:pPr marL="571500" indent="-571500">
              <a:buFontTx/>
              <a:buChar char="-"/>
            </a:pPr>
            <a:endParaRPr lang="en-GB" sz="3600" dirty="0"/>
          </a:p>
          <a:p>
            <a:pPr marL="571500" indent="-571500">
              <a:buFontTx/>
              <a:buChar char="-"/>
            </a:pPr>
            <a:r>
              <a:rPr lang="en-GB" sz="3600" dirty="0"/>
              <a:t>SNP losing seats to Labour in the central belt of Scotland</a:t>
            </a:r>
          </a:p>
        </p:txBody>
      </p:sp>
    </p:spTree>
    <p:extLst>
      <p:ext uri="{BB962C8B-B14F-4D97-AF65-F5344CB8AC3E}">
        <p14:creationId xmlns:p14="http://schemas.microsoft.com/office/powerpoint/2010/main" val="235932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E9E9-9B9D-2B3A-1E1E-765B4E7C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0"/>
            <a:ext cx="9930384" cy="1325563"/>
          </a:xfrm>
        </p:spPr>
        <p:txBody>
          <a:bodyPr/>
          <a:lstStyle/>
          <a:p>
            <a:r>
              <a:rPr lang="en-GB" dirty="0"/>
              <a:t>Where they all agree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C8924-EC92-35D1-A928-C2E5BE02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9804E-B4BE-D101-C312-CE633454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97" y="-1371600"/>
            <a:ext cx="4719941" cy="8677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610EF-017C-085B-FF68-4CA0FA85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997" y="-1371600"/>
            <a:ext cx="4701088" cy="8677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2FFC4-83E1-92C9-477E-7B1DE406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4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0601-59CB-73F1-F7C9-BCCF94A6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Comparing the models – Where they disagree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9E23F-5F43-8AF4-AF3F-E143A3A29FEA}"/>
              </a:ext>
            </a:extLst>
          </p:cNvPr>
          <p:cNvSpPr txBox="1"/>
          <p:nvPr/>
        </p:nvSpPr>
        <p:spPr>
          <a:xfrm>
            <a:off x="573024" y="1325563"/>
            <a:ext cx="1104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GB" sz="3600" dirty="0"/>
              <a:t>Scale of the swing to Labour / Lib Dems</a:t>
            </a:r>
          </a:p>
          <a:p>
            <a:pPr marL="571500" indent="-571500">
              <a:buFontTx/>
              <a:buChar char="-"/>
            </a:pPr>
            <a:r>
              <a:rPr lang="en-GB" sz="3600" dirty="0"/>
              <a:t>Where and if Reform will make more gains</a:t>
            </a:r>
          </a:p>
          <a:p>
            <a:pPr marL="571500" indent="-571500">
              <a:buFontTx/>
              <a:buChar char="-"/>
            </a:pPr>
            <a:r>
              <a:rPr lang="en-GB" sz="3600" dirty="0"/>
              <a:t>Tories in Scotland</a:t>
            </a:r>
          </a:p>
          <a:p>
            <a:pPr marL="571500" indent="-571500">
              <a:buFontTx/>
              <a:buChar char="-"/>
            </a:pP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99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2334454-2DFA-8004-9BE6-BE573D3B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0"/>
            <a:ext cx="3918490" cy="33009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A342DB-5214-A26E-B09F-0097DEAB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75" y="0"/>
            <a:ext cx="4016181" cy="3383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CB3B41-D476-7F32-6870-B24E7155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241" y="45718"/>
            <a:ext cx="4117759" cy="33832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F01B535-68AD-E3E0-003E-1B8D4353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767" y="3392423"/>
            <a:ext cx="4016182" cy="33832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9BF1823-B2A3-76BD-7BAC-F8B88F11E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948" y="3392423"/>
            <a:ext cx="4117758" cy="33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9DF08-3E6A-8D71-3DE1-FDADA8BF0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54813"/>
            <a:ext cx="10515600" cy="1325563"/>
          </a:xfrm>
        </p:spPr>
        <p:txBody>
          <a:bodyPr/>
          <a:lstStyle/>
          <a:p>
            <a:r>
              <a:rPr lang="en-GB" dirty="0"/>
              <a:t>Biggest polling differences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B0250-244E-F563-F348-1A760EA3B883}"/>
              </a:ext>
            </a:extLst>
          </p:cNvPr>
          <p:cNvSpPr txBox="1"/>
          <p:nvPr/>
        </p:nvSpPr>
        <p:spPr>
          <a:xfrm>
            <a:off x="106680" y="1480376"/>
            <a:ext cx="6705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GB" sz="3200" dirty="0"/>
              <a:t>Stirling and </a:t>
            </a:r>
            <a:r>
              <a:rPr lang="en-GB" sz="3200" dirty="0" err="1"/>
              <a:t>Strathallan</a:t>
            </a:r>
            <a:endParaRPr lang="en-GB" sz="3200" dirty="0"/>
          </a:p>
          <a:p>
            <a:pPr marL="571500" indent="-571500">
              <a:buFontTx/>
              <a:buChar char="-"/>
            </a:pPr>
            <a:r>
              <a:rPr lang="en-GB" sz="3200" dirty="0"/>
              <a:t>Na h-</a:t>
            </a:r>
            <a:r>
              <a:rPr lang="en-GB" sz="3200" dirty="0" err="1"/>
              <a:t>Eileanan</a:t>
            </a:r>
            <a:r>
              <a:rPr lang="en-GB" sz="3200" dirty="0"/>
              <a:t> an </a:t>
            </a:r>
            <a:r>
              <a:rPr lang="en-GB" sz="3200" dirty="0" err="1"/>
              <a:t>Iar</a:t>
            </a:r>
            <a:endParaRPr lang="en-GB" sz="3200" dirty="0"/>
          </a:p>
          <a:p>
            <a:pPr marL="571500" indent="-571500">
              <a:buFontTx/>
              <a:buChar char="-"/>
            </a:pPr>
            <a:r>
              <a:rPr lang="en-GB" sz="3200" dirty="0"/>
              <a:t>Leicester East</a:t>
            </a:r>
          </a:p>
          <a:p>
            <a:pPr marL="571500" indent="-571500">
              <a:buFontTx/>
              <a:buChar char="-"/>
            </a:pPr>
            <a:r>
              <a:rPr lang="en-GB" sz="3200" dirty="0"/>
              <a:t>East Renfrewshire</a:t>
            </a:r>
          </a:p>
          <a:p>
            <a:pPr marL="571500" indent="-571500">
              <a:buFontTx/>
              <a:buChar char="-"/>
            </a:pPr>
            <a:r>
              <a:rPr lang="en-GB" sz="3200" dirty="0"/>
              <a:t>Edinburgh West</a:t>
            </a:r>
          </a:p>
          <a:p>
            <a:pPr marL="571500" indent="-571500">
              <a:buFontTx/>
              <a:buChar char="-"/>
            </a:pPr>
            <a:r>
              <a:rPr lang="en-GB" sz="3200" dirty="0"/>
              <a:t>Sutton Coldfield</a:t>
            </a:r>
          </a:p>
          <a:p>
            <a:pPr marL="571500" indent="-571500">
              <a:buFontTx/>
              <a:buChar char="-"/>
            </a:pPr>
            <a:r>
              <a:rPr lang="en-GB" sz="3200" dirty="0"/>
              <a:t>Falkirk</a:t>
            </a:r>
          </a:p>
          <a:p>
            <a:pPr marL="571500" indent="-571500">
              <a:buFontTx/>
              <a:buChar char="-"/>
            </a:pPr>
            <a:r>
              <a:rPr lang="en-GB" sz="3200" dirty="0"/>
              <a:t>Dewsbury and Batley</a:t>
            </a:r>
          </a:p>
          <a:p>
            <a:pPr marL="571500" indent="-571500">
              <a:buFontTx/>
              <a:buChar char="-"/>
            </a:pPr>
            <a:r>
              <a:rPr lang="en-GB" sz="3200" dirty="0" err="1"/>
              <a:t>Dwyfor</a:t>
            </a:r>
            <a:r>
              <a:rPr lang="en-GB" sz="3200" dirty="0"/>
              <a:t> </a:t>
            </a:r>
            <a:r>
              <a:rPr lang="en-GB" sz="3200" dirty="0" err="1"/>
              <a:t>Merionnydd</a:t>
            </a:r>
            <a:endParaRPr lang="en-GB" sz="3200" dirty="0"/>
          </a:p>
          <a:p>
            <a:pPr marL="571500" indent="-571500">
              <a:buFontTx/>
              <a:buChar char="-"/>
            </a:pPr>
            <a:r>
              <a:rPr lang="en-GB" sz="3200" dirty="0"/>
              <a:t>Orkney and Shetland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1C55BE-B11A-AF08-C61C-0F52D0FF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84" y="-1618489"/>
            <a:ext cx="4918886" cy="90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8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BBC6-33A8-154B-241E-ADF53012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B432-223B-9940-ED25-C1FFBD74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Strong Transition Model</a:t>
            </a:r>
          </a:p>
          <a:p>
            <a:r>
              <a:rPr lang="en-GB" dirty="0"/>
              <a:t>Linear Regression</a:t>
            </a:r>
          </a:p>
          <a:p>
            <a:r>
              <a:rPr lang="en-GB" dirty="0"/>
              <a:t>Aggregate of other models</a:t>
            </a:r>
          </a:p>
        </p:txBody>
      </p:sp>
    </p:spTree>
    <p:extLst>
      <p:ext uri="{BB962C8B-B14F-4D97-AF65-F5344CB8AC3E}">
        <p14:creationId xmlns:p14="http://schemas.microsoft.com/office/powerpoint/2010/main" val="388459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3E1D-73A7-CF7B-C46F-A440E9E6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 Transition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7B8A4-F65C-33A9-3535-F6649656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43" y="1690688"/>
            <a:ext cx="6121957" cy="4802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76D8C-9699-CBA5-1D2E-F8D94F48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56" y="-1490473"/>
            <a:ext cx="4771595" cy="88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3E1D-73A7-CF7B-C46F-A440E9E6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7B8A4-F65C-33A9-3535-F6649656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43" y="1690688"/>
            <a:ext cx="6121957" cy="4802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76D8C-9699-CBA5-1D2E-F8D94F48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56" y="-1490473"/>
            <a:ext cx="4771595" cy="8807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3CAF62-2646-96F7-E2B0-7CBAFA79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56" y="-1490473"/>
            <a:ext cx="4771594" cy="8807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C41A5-ACE9-5CFB-8967-29D02AF05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2" y="1690688"/>
            <a:ext cx="612195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4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3E1D-73A7-CF7B-C46F-A440E9E6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Averaged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7B8A4-F65C-33A9-3535-F6649656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43" y="1690688"/>
            <a:ext cx="6121957" cy="4802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76D8C-9699-CBA5-1D2E-F8D94F48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56" y="-1490473"/>
            <a:ext cx="4771595" cy="8807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6AE65A-7437-ACB7-1DBD-395F4EA15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55" y="-1490473"/>
            <a:ext cx="4790730" cy="8807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146B8-4F82-3AF4-C9E3-908A683EC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41" y="1690688"/>
            <a:ext cx="612195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DE27-1968-0558-03B3-4F37229F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1B6B-C406-AD48-B493-13BDDF502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Exploring the various models made for the 2024 UK general election</a:t>
            </a:r>
          </a:p>
          <a:p>
            <a:r>
              <a:rPr lang="en-GB" dirty="0"/>
              <a:t>Comparing and contrasting the different models against each other</a:t>
            </a:r>
          </a:p>
          <a:p>
            <a:r>
              <a:rPr lang="en-GB" dirty="0"/>
              <a:t>Attempting to build my own model to predict the result</a:t>
            </a:r>
          </a:p>
          <a:p>
            <a:r>
              <a:rPr lang="en-GB" dirty="0"/>
              <a:t>Evaluating different models against the real result</a:t>
            </a:r>
          </a:p>
        </p:txBody>
      </p:sp>
    </p:spTree>
    <p:extLst>
      <p:ext uri="{BB962C8B-B14F-4D97-AF65-F5344CB8AC3E}">
        <p14:creationId xmlns:p14="http://schemas.microsoft.com/office/powerpoint/2010/main" val="265462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AEC6-2905-401D-3DC7-1757AA15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against the Real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1F74E-499C-90FB-8CFA-0E5234709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152"/>
            <a:ext cx="10515600" cy="5105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Britain Predicts: 			85.92%</a:t>
            </a:r>
          </a:p>
          <a:p>
            <a:pPr marL="0" indent="0">
              <a:buNone/>
            </a:pPr>
            <a:r>
              <a:rPr lang="en-GB" dirty="0"/>
              <a:t>Election Maps UK:		88.77%</a:t>
            </a:r>
          </a:p>
          <a:p>
            <a:pPr marL="0" indent="0">
              <a:buNone/>
            </a:pPr>
            <a:r>
              <a:rPr lang="en-GB" dirty="0"/>
              <a:t>The Economist:			86.23%</a:t>
            </a:r>
          </a:p>
          <a:p>
            <a:pPr marL="0" indent="0">
              <a:buNone/>
            </a:pPr>
            <a:r>
              <a:rPr lang="en-GB" dirty="0"/>
              <a:t>YouGov:				88.77%</a:t>
            </a:r>
          </a:p>
          <a:p>
            <a:pPr marL="0" indent="0">
              <a:buNone/>
            </a:pPr>
            <a:r>
              <a:rPr lang="en-GB" dirty="0" err="1"/>
              <a:t>Survation</a:t>
            </a:r>
            <a:r>
              <a:rPr lang="en-GB" dirty="0"/>
              <a:t>:				82.28%</a:t>
            </a:r>
          </a:p>
          <a:p>
            <a:pPr marL="0" indent="0">
              <a:buNone/>
            </a:pPr>
            <a:r>
              <a:rPr lang="en-GB" dirty="0"/>
              <a:t>More in Common:		86.39%</a:t>
            </a:r>
          </a:p>
          <a:p>
            <a:pPr marL="0" indent="0">
              <a:buNone/>
            </a:pPr>
            <a:r>
              <a:rPr lang="en-GB" dirty="0"/>
              <a:t>Strong Transition Model:	88.45%</a:t>
            </a:r>
          </a:p>
          <a:p>
            <a:pPr marL="0" indent="0">
              <a:buNone/>
            </a:pPr>
            <a:r>
              <a:rPr lang="en-GB" dirty="0"/>
              <a:t>Linear Regression:		84.49%</a:t>
            </a:r>
          </a:p>
          <a:p>
            <a:pPr marL="0" indent="0">
              <a:buNone/>
            </a:pPr>
            <a:r>
              <a:rPr lang="en-GB" dirty="0"/>
              <a:t>Mean:				88.45%</a:t>
            </a:r>
          </a:p>
        </p:txBody>
      </p:sp>
    </p:spTree>
    <p:extLst>
      <p:ext uri="{BB962C8B-B14F-4D97-AF65-F5344CB8AC3E}">
        <p14:creationId xmlns:p14="http://schemas.microsoft.com/office/powerpoint/2010/main" val="399349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87219F9-B91E-4991-0AD8-5615455DA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72" y="0"/>
            <a:ext cx="62798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8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4EAA-5289-5167-7704-8751985C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time…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EE55D-0042-2266-7C99-A326A5FA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660" y="-1653742"/>
            <a:ext cx="4883659" cy="9014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8A045-F9B8-C169-6CD3-8CE05061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1348549"/>
            <a:ext cx="6558125" cy="514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B96C-31B3-56F0-CFE3-6FFDACA4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9B1A-B8CE-8325-CEC8-998FDAA97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Forecasters:</a:t>
            </a:r>
          </a:p>
          <a:p>
            <a:pPr>
              <a:buFontTx/>
              <a:buChar char="-"/>
            </a:pPr>
            <a:r>
              <a:rPr lang="en-GB" dirty="0"/>
              <a:t>Britain Predicts</a:t>
            </a:r>
          </a:p>
          <a:p>
            <a:pPr>
              <a:buFontTx/>
              <a:buChar char="-"/>
            </a:pPr>
            <a:r>
              <a:rPr lang="en-GB" dirty="0"/>
              <a:t>Election Maps UK</a:t>
            </a:r>
          </a:p>
          <a:p>
            <a:pPr>
              <a:buFontTx/>
              <a:buChar char="-"/>
            </a:pPr>
            <a:r>
              <a:rPr lang="en-GB" dirty="0"/>
              <a:t>The Economist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DB35DD-EE2C-18F1-2833-4B21DB62341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 MRPs:</a:t>
            </a:r>
          </a:p>
          <a:p>
            <a:pPr>
              <a:buFontTx/>
              <a:buChar char="-"/>
            </a:pPr>
            <a:r>
              <a:rPr lang="en-GB" dirty="0"/>
              <a:t>YouGov</a:t>
            </a:r>
          </a:p>
          <a:p>
            <a:pPr>
              <a:buFontTx/>
              <a:buChar char="-"/>
            </a:pPr>
            <a:r>
              <a:rPr lang="en-GB" dirty="0" err="1"/>
              <a:t>Survation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More in Common</a:t>
            </a:r>
          </a:p>
        </p:txBody>
      </p:sp>
    </p:spTree>
    <p:extLst>
      <p:ext uri="{BB962C8B-B14F-4D97-AF65-F5344CB8AC3E}">
        <p14:creationId xmlns:p14="http://schemas.microsoft.com/office/powerpoint/2010/main" val="177300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7621-6F61-8811-1A14-931CDAD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0"/>
            <a:ext cx="9930384" cy="1325563"/>
          </a:xfrm>
        </p:spPr>
        <p:txBody>
          <a:bodyPr/>
          <a:lstStyle/>
          <a:p>
            <a:r>
              <a:rPr lang="en-GB" dirty="0"/>
              <a:t>Britain Predicts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4D2D1-7B4C-E47B-5676-C5FAFEBD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A78CB-650A-7284-9AA6-E9707C05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98" y="-1426465"/>
            <a:ext cx="4742862" cy="87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728E-072E-7EEA-FE93-364D5C7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7432"/>
            <a:ext cx="10515600" cy="1325563"/>
          </a:xfrm>
        </p:spPr>
        <p:txBody>
          <a:bodyPr/>
          <a:lstStyle/>
          <a:p>
            <a:r>
              <a:rPr lang="en-GB" dirty="0"/>
              <a:t>Election Maps 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1596B-B3FD-C6D6-505B-353DE49A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103BE-99D2-3C73-A29F-20A81EA4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97" y="-1435608"/>
            <a:ext cx="4749783" cy="87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8603-38B2-07B6-B8EE-CCF9B6F3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0"/>
            <a:ext cx="10515600" cy="1325563"/>
          </a:xfrm>
        </p:spPr>
        <p:txBody>
          <a:bodyPr/>
          <a:lstStyle/>
          <a:p>
            <a:r>
              <a:rPr lang="en-GB" dirty="0"/>
              <a:t>The Economist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5B9B5-7D5F-4C19-5B04-959AED39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4B067-5DB5-4D03-9A59-501F479A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91" y="-1444752"/>
            <a:ext cx="4754756" cy="87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3173-8552-D1C0-2367-30D76D79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0"/>
            <a:ext cx="9921240" cy="1325563"/>
          </a:xfrm>
        </p:spPr>
        <p:txBody>
          <a:bodyPr/>
          <a:lstStyle/>
          <a:p>
            <a:r>
              <a:rPr lang="en-GB" dirty="0"/>
              <a:t>YouGov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7C12D-1727-2062-6B82-1D6D825B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0B6629-E41B-DB96-4ABE-6214B08D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566" y="-1380744"/>
            <a:ext cx="4719942" cy="8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5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E309-4D0C-DDEC-622D-D5746173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0"/>
            <a:ext cx="9930384" cy="1325563"/>
          </a:xfrm>
        </p:spPr>
        <p:txBody>
          <a:bodyPr/>
          <a:lstStyle/>
          <a:p>
            <a:r>
              <a:rPr lang="en-GB" dirty="0" err="1"/>
              <a:t>Survation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0362D-92DE-0917-C9A0-2727D567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7052899" cy="5532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6A153-FCD4-E687-9A5B-F78C5CC2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41" y="-1389888"/>
            <a:ext cx="4709994" cy="86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47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281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Election ‘24 in Data: </vt:lpstr>
      <vt:lpstr>The Task</vt:lpstr>
      <vt:lpstr>Last time…</vt:lpstr>
      <vt:lpstr>The models</vt:lpstr>
      <vt:lpstr>Britain Predicts</vt:lpstr>
      <vt:lpstr>Election Maps UK</vt:lpstr>
      <vt:lpstr>The Economist</vt:lpstr>
      <vt:lpstr>YouGov</vt:lpstr>
      <vt:lpstr>Survation</vt:lpstr>
      <vt:lpstr>More in Common</vt:lpstr>
      <vt:lpstr>Comparing the models – Where they agree</vt:lpstr>
      <vt:lpstr>Where they all agree</vt:lpstr>
      <vt:lpstr>Comparing the models – Where they disagree</vt:lpstr>
      <vt:lpstr>PowerPoint Presentation</vt:lpstr>
      <vt:lpstr>Biggest polling differences</vt:lpstr>
      <vt:lpstr>My Models</vt:lpstr>
      <vt:lpstr>Strong Transition Model</vt:lpstr>
      <vt:lpstr>Linear Regression</vt:lpstr>
      <vt:lpstr>Averaged Model</vt:lpstr>
      <vt:lpstr>Accuracy against the Real 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Fricker</dc:creator>
  <cp:lastModifiedBy>Matthew Fricker</cp:lastModifiedBy>
  <cp:revision>1</cp:revision>
  <dcterms:created xsi:type="dcterms:W3CDTF">2024-07-04T08:15:59Z</dcterms:created>
  <dcterms:modified xsi:type="dcterms:W3CDTF">2024-07-05T09:28:52Z</dcterms:modified>
</cp:coreProperties>
</file>